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0"/>
  </p:notesMasterIdLst>
  <p:sldIdLst>
    <p:sldId id="256" r:id="rId2"/>
    <p:sldId id="285" r:id="rId3"/>
    <p:sldId id="306" r:id="rId4"/>
    <p:sldId id="397" r:id="rId5"/>
    <p:sldId id="406" r:id="rId6"/>
    <p:sldId id="398" r:id="rId7"/>
    <p:sldId id="399" r:id="rId8"/>
    <p:sldId id="400" r:id="rId9"/>
    <p:sldId id="429" r:id="rId10"/>
    <p:sldId id="401" r:id="rId11"/>
    <p:sldId id="402" r:id="rId12"/>
    <p:sldId id="395" r:id="rId13"/>
    <p:sldId id="396" r:id="rId14"/>
    <p:sldId id="407" r:id="rId15"/>
    <p:sldId id="408" r:id="rId16"/>
    <p:sldId id="403" r:id="rId17"/>
    <p:sldId id="404" r:id="rId18"/>
    <p:sldId id="405" r:id="rId19"/>
    <p:sldId id="409" r:id="rId20"/>
    <p:sldId id="410" r:id="rId21"/>
    <p:sldId id="430" r:id="rId22"/>
    <p:sldId id="411" r:id="rId23"/>
    <p:sldId id="412" r:id="rId24"/>
    <p:sldId id="422" r:id="rId25"/>
    <p:sldId id="413" r:id="rId26"/>
    <p:sldId id="414" r:id="rId27"/>
    <p:sldId id="415" r:id="rId28"/>
    <p:sldId id="416" r:id="rId29"/>
    <p:sldId id="417" r:id="rId30"/>
    <p:sldId id="419" r:id="rId31"/>
    <p:sldId id="418" r:id="rId32"/>
    <p:sldId id="420" r:id="rId33"/>
    <p:sldId id="421" r:id="rId34"/>
    <p:sldId id="423" r:id="rId35"/>
    <p:sldId id="424" r:id="rId36"/>
    <p:sldId id="425" r:id="rId37"/>
    <p:sldId id="426" r:id="rId38"/>
    <p:sldId id="427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360" r:id="rId54"/>
    <p:sldId id="389" r:id="rId55"/>
    <p:sldId id="394" r:id="rId56"/>
    <p:sldId id="390" r:id="rId57"/>
    <p:sldId id="393" r:id="rId58"/>
    <p:sldId id="428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F80D"/>
    <a:srgbClr val="F97407"/>
    <a:srgbClr val="FFFCC9"/>
    <a:srgbClr val="FFFFFF"/>
    <a:srgbClr val="96A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1" autoAdjust="0"/>
    <p:restoredTop sz="86233" autoAdjust="0"/>
  </p:normalViewPr>
  <p:slideViewPr>
    <p:cSldViewPr snapToGrid="0">
      <p:cViewPr varScale="1">
        <p:scale>
          <a:sx n="84" d="100"/>
          <a:sy n="84" d="100"/>
        </p:scale>
        <p:origin x="72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7F60-FB64-49CC-9DA8-70A0D1FACA7E}" type="datetimeFigureOut">
              <a:rPr lang="pt-BR" smtClean="0"/>
              <a:t>28/04/2015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9BDB8-9D28-4BFB-8AA4-E71567F6F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99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6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220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5983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84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875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161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647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287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461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120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49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34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39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998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5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97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106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02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816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186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468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93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485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244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005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862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374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703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868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488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6456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100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912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42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718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057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8318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5640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401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5054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437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790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5479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918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524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971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0259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7933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89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7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70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086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81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>
    <p:push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99754" y="2327563"/>
            <a:ext cx="12427527" cy="2369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8" y="2723124"/>
            <a:ext cx="4429991" cy="157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12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2598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#Objeto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99060" y="784711"/>
            <a:ext cx="9993630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>
                <a:solidFill>
                  <a:prstClr val="black"/>
                </a:solidFill>
                <a:latin typeface="Calibri"/>
              </a:rPr>
              <a:t>É um objeto que facilita a manipulação com horas e datas em </a:t>
            </a:r>
            <a:r>
              <a:rPr lang="pt-BR" sz="3200" dirty="0" err="1">
                <a:solidFill>
                  <a:prstClr val="black"/>
                </a:solidFill>
                <a:latin typeface="Calibri"/>
              </a:rPr>
              <a:t>JavaScript</a:t>
            </a:r>
            <a:r>
              <a:rPr lang="pt-BR" sz="3200" dirty="0">
                <a:solidFill>
                  <a:prstClr val="black"/>
                </a:solidFill>
                <a:latin typeface="Calibri"/>
              </a:rPr>
              <a:t>;</a:t>
            </a:r>
          </a:p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>
                <a:solidFill>
                  <a:prstClr val="black"/>
                </a:solidFill>
                <a:latin typeface="Calibri"/>
              </a:rPr>
              <a:t>Os valores do mês são contados de 0 até 11 e os dias da semana de 0 a 6 da seguinte forma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5302"/>
            <a:ext cx="11315738" cy="26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888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2598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#Objeto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73" y="946428"/>
            <a:ext cx="9971504" cy="552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5508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5740" y="5257800"/>
            <a:ext cx="10690860" cy="914400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pt-BR" sz="6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15" y="0"/>
            <a:ext cx="8128000" cy="3810000"/>
          </a:xfrm>
          <a:prstGeom prst="rect">
            <a:avLst/>
          </a:prstGeom>
        </p:spPr>
      </p:pic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8" b="17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872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indow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O 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objeto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Window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é o principal ponto de entrada para todos os recursos e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APIs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de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do lado do cliente. Ele representa uma janela ou quadro de navegador Web e pode ser referenciado através do identificador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window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.</a:t>
            </a:r>
            <a:endParaRPr lang="pt-BR" sz="2400" b="0" i="0" dirty="0">
              <a:solidFill>
                <a:srgbClr val="202020"/>
              </a:solidFill>
              <a:effectLst/>
              <a:latin typeface="Merriweathe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2356039"/>
            <a:ext cx="7722870" cy="41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861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25633" y="54153"/>
            <a:ext cx="4421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Propiedades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372032" y="747504"/>
            <a:ext cx="23500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defaultStatus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frameElement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frames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innerHeight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innerWidth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opener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outerHeight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outerWidth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pageXOffset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pageYOffset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parent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screen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screenLeft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screenTop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722040" y="747504"/>
            <a:ext cx="2350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screenX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screenY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scrollX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scrollY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self	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status	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711193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25633" y="54153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320192" y="646210"/>
            <a:ext cx="32667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atob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blur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btoa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clearInterval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clearTimeout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close()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confirm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createPopup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moveBy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moveTo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open()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32912" y="646210"/>
            <a:ext cx="32667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resizeBy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resizeTo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scrollBy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scrollTo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setInterval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setTimeout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stop()	</a:t>
            </a:r>
          </a:p>
        </p:txBody>
      </p:sp>
    </p:spTree>
    <p:extLst>
      <p:ext uri="{BB962C8B-B14F-4D97-AF65-F5344CB8AC3E}">
        <p14:creationId xmlns:p14="http://schemas.microsoft.com/office/powerpoint/2010/main" val="3991827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667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#Funções nativas do objeto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indow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8" y="2058204"/>
            <a:ext cx="10128880" cy="260523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09468" y="1118086"/>
            <a:ext cx="9993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Alert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 =&gt; Alerta no navegador, bloqueando ate pressionar OK</a:t>
            </a:r>
            <a:endParaRPr lang="pt-BR" sz="2400" b="0" i="0" dirty="0">
              <a:solidFill>
                <a:srgbClr val="202020"/>
              </a:solidFill>
              <a:effectLst/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7920507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667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#Funções nativas do objeto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indow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09468" y="1118086"/>
            <a:ext cx="9993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Confirm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 =&gt; Retorna 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boleano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 para confirmação</a:t>
            </a:r>
            <a:endParaRPr lang="pt-BR" sz="2400" b="0" i="0" dirty="0">
              <a:solidFill>
                <a:srgbClr val="202020"/>
              </a:solidFill>
              <a:effectLst/>
              <a:latin typeface="Merriweathe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" y="1913126"/>
            <a:ext cx="11074376" cy="28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1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667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#Funções nativas do objeto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indow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09468" y="1118086"/>
            <a:ext cx="9993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Prompt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 =&gt; Janela com Entrada de dados</a:t>
            </a:r>
            <a:endParaRPr lang="pt-BR" sz="2400" b="0" i="0" dirty="0">
              <a:solidFill>
                <a:srgbClr val="202020"/>
              </a:solidFill>
              <a:effectLst/>
              <a:latin typeface="Merriweather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" y="1786536"/>
            <a:ext cx="11110922" cy="25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98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667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#Funções nativas do objeto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indow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09468" y="1118086"/>
            <a:ext cx="9993630" cy="296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 err="1">
                <a:solidFill>
                  <a:prstClr val="black"/>
                </a:solidFill>
                <a:latin typeface="Calibri"/>
              </a:rPr>
              <a:t>setTimeout</a:t>
            </a:r>
            <a:r>
              <a:rPr lang="pt-BR" sz="3200" dirty="0">
                <a:solidFill>
                  <a:prstClr val="black"/>
                </a:solidFill>
                <a:latin typeface="Calibri"/>
              </a:rPr>
              <a:t>(“</a:t>
            </a:r>
            <a:r>
              <a:rPr lang="pt-BR" sz="3200" dirty="0" err="1">
                <a:solidFill>
                  <a:prstClr val="black"/>
                </a:solidFill>
                <a:latin typeface="Calibri"/>
              </a:rPr>
              <a:t>função”,intervalo</a:t>
            </a:r>
            <a:r>
              <a:rPr lang="pt-BR" sz="32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800100" lvl="4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dirty="0">
                <a:solidFill>
                  <a:prstClr val="black"/>
                </a:solidFill>
                <a:latin typeface="Calibri"/>
              </a:rPr>
              <a:t>Exemplo:</a:t>
            </a:r>
          </a:p>
          <a:p>
            <a:pPr marL="1257300" lvl="5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dirty="0">
                <a:solidFill>
                  <a:prstClr val="black"/>
                </a:solidFill>
                <a:latin typeface="Calibri"/>
              </a:rPr>
              <a:t>var num = </a:t>
            </a:r>
            <a:r>
              <a:rPr lang="pt-BR" sz="2000" dirty="0" err="1">
                <a:solidFill>
                  <a:prstClr val="black"/>
                </a:solidFill>
                <a:latin typeface="Calibri"/>
              </a:rPr>
              <a:t>setTimeout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(funcao,4000);</a:t>
            </a:r>
            <a:br>
              <a:rPr lang="pt-BR" sz="2000" dirty="0">
                <a:solidFill>
                  <a:prstClr val="black"/>
                </a:solidFill>
                <a:latin typeface="Calibri"/>
              </a:rPr>
            </a:br>
            <a:endParaRPr lang="pt-BR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 err="1">
                <a:solidFill>
                  <a:prstClr val="black"/>
                </a:solidFill>
                <a:latin typeface="Calibri"/>
              </a:rPr>
              <a:t>clearTimeout</a:t>
            </a:r>
            <a:r>
              <a:rPr lang="pt-BR" sz="3200" dirty="0">
                <a:solidFill>
                  <a:prstClr val="black"/>
                </a:solidFill>
                <a:latin typeface="Calibri"/>
              </a:rPr>
              <a:t>();</a:t>
            </a:r>
          </a:p>
          <a:p>
            <a:pPr marL="800100" lvl="4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dirty="0">
                <a:solidFill>
                  <a:prstClr val="black"/>
                </a:solidFill>
                <a:latin typeface="Calibri"/>
              </a:rPr>
              <a:t>Exemplo:</a:t>
            </a:r>
          </a:p>
          <a:p>
            <a:pPr marL="1257300" lvl="5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clearTimeout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(num);</a:t>
            </a:r>
          </a:p>
        </p:txBody>
      </p:sp>
    </p:spTree>
    <p:extLst>
      <p:ext uri="{BB962C8B-B14F-4D97-AF65-F5344CB8AC3E}">
        <p14:creationId xmlns:p14="http://schemas.microsoft.com/office/powerpoint/2010/main" val="36196142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0" y="46863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10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667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#Funções nativas do objeto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indow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09468" y="1118086"/>
            <a:ext cx="9993630" cy="3551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 err="1">
                <a:solidFill>
                  <a:prstClr val="black"/>
                </a:solidFill>
                <a:latin typeface="Calibri"/>
              </a:rPr>
              <a:t>setInterval</a:t>
            </a:r>
            <a:r>
              <a:rPr lang="pt-BR" sz="3200" dirty="0">
                <a:solidFill>
                  <a:prstClr val="black"/>
                </a:solidFill>
                <a:latin typeface="Calibri"/>
              </a:rPr>
              <a:t>(“</a:t>
            </a:r>
            <a:r>
              <a:rPr lang="pt-BR" sz="3200" dirty="0" err="1">
                <a:solidFill>
                  <a:prstClr val="black"/>
                </a:solidFill>
                <a:latin typeface="Calibri"/>
              </a:rPr>
              <a:t>função”,intervalo</a:t>
            </a:r>
            <a:r>
              <a:rPr lang="pt-BR" sz="3200" dirty="0">
                <a:solidFill>
                  <a:prstClr val="black"/>
                </a:solidFill>
                <a:latin typeface="Calibri"/>
              </a:rPr>
              <a:t>);</a:t>
            </a:r>
          </a:p>
          <a:p>
            <a:pPr marL="800100" lvl="4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dirty="0">
                <a:solidFill>
                  <a:prstClr val="black"/>
                </a:solidFill>
                <a:latin typeface="Calibri"/>
              </a:rPr>
              <a:t>Exemplo:</a:t>
            </a:r>
          </a:p>
          <a:p>
            <a:pPr marL="1257300" lvl="5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dirty="0">
                <a:solidFill>
                  <a:prstClr val="black"/>
                </a:solidFill>
                <a:latin typeface="Calibri"/>
              </a:rPr>
              <a:t>var num = </a:t>
            </a:r>
            <a:r>
              <a:rPr lang="pt-BR" sz="2000" dirty="0" err="1">
                <a:solidFill>
                  <a:prstClr val="black"/>
                </a:solidFill>
                <a:latin typeface="Calibri"/>
              </a:rPr>
              <a:t>setInterval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 (funcao,4000);</a:t>
            </a:r>
            <a:br>
              <a:rPr lang="pt-BR" sz="2000" dirty="0">
                <a:solidFill>
                  <a:prstClr val="black"/>
                </a:solidFill>
                <a:latin typeface="Calibri"/>
              </a:rPr>
            </a:br>
            <a:endParaRPr lang="pt-BR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 err="1">
                <a:solidFill>
                  <a:prstClr val="black"/>
                </a:solidFill>
                <a:latin typeface="Calibri"/>
              </a:rPr>
              <a:t>clearInterval</a:t>
            </a:r>
            <a:r>
              <a:rPr lang="pt-BR" sz="3200" dirty="0">
                <a:solidFill>
                  <a:prstClr val="black"/>
                </a:solidFill>
                <a:latin typeface="Calibri"/>
              </a:rPr>
              <a:t>();</a:t>
            </a:r>
          </a:p>
          <a:p>
            <a:pPr marL="800100" lvl="4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dirty="0">
                <a:solidFill>
                  <a:prstClr val="black"/>
                </a:solidFill>
                <a:latin typeface="Calibri"/>
              </a:rPr>
              <a:t>Exemplo:</a:t>
            </a:r>
          </a:p>
          <a:p>
            <a:pPr marL="1257300" lvl="5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clearInterval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(num);</a:t>
            </a:r>
          </a:p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endParaRPr lang="pt-BR" sz="3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4746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6675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#Funções nativas do objeto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indow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" y="1038074"/>
            <a:ext cx="11185783" cy="255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8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5740" y="5257800"/>
            <a:ext cx="10690860" cy="914400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6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ocument </a:t>
            </a:r>
            <a:r>
              <a:rPr lang="en-US" sz="6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6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bject </a:t>
            </a:r>
            <a:r>
              <a:rPr lang="en-US" sz="6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6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</a:t>
            </a:r>
            <a:endParaRPr lang="pt-BR" sz="6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15" y="0"/>
            <a:ext cx="8128000" cy="3810000"/>
          </a:xfrm>
          <a:prstGeom prst="rect">
            <a:avLst/>
          </a:prstGeom>
        </p:spPr>
      </p:pic>
      <p:pic>
        <p:nvPicPr>
          <p:cNvPr id="6" name="Espaço Reservado para Imagem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6" b="1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36300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53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API(Conjunto de funções) que padroniza a estrutura de documentos HTML e XML, simplificando a tarefa de acessar e modificar tais documentos.  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Se divide em: DOM HTML, DOM CORE e DOM XML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Segundo W3C</a:t>
            </a:r>
            <a:r>
              <a:rPr lang="pt-BR" sz="2000" baseline="30000" dirty="0" smtClean="0">
                <a:solidFill>
                  <a:prstClr val="black"/>
                </a:solidFill>
                <a:latin typeface="Calibri"/>
              </a:rPr>
              <a:t>1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“</a:t>
            </a:r>
            <a:r>
              <a:rPr lang="pt-BR" sz="2000" dirty="0">
                <a:solidFill>
                  <a:srgbClr val="000000"/>
                </a:solidFill>
                <a:latin typeface="Linux Libertine"/>
              </a:rPr>
              <a:t>O Modelo de Objetos do Documento (DOM, na sigla em inglês) é a interface entre a linguagem </a:t>
            </a:r>
            <a:r>
              <a:rPr lang="pt-BR" sz="2000" dirty="0" err="1">
                <a:solidFill>
                  <a:srgbClr val="000000"/>
                </a:solidFill>
                <a:latin typeface="Linux Libertine"/>
              </a:rPr>
              <a:t>Javascript</a:t>
            </a:r>
            <a:r>
              <a:rPr lang="pt-BR" sz="2000" dirty="0">
                <a:solidFill>
                  <a:srgbClr val="000000"/>
                </a:solidFill>
                <a:latin typeface="Linux Libertine"/>
              </a:rPr>
              <a:t> e os objetos do HTML. DOM é o método padrão para construção de aplicações ricas com </a:t>
            </a:r>
            <a:r>
              <a:rPr lang="pt-BR" sz="2000" dirty="0" err="1">
                <a:solidFill>
                  <a:srgbClr val="000000"/>
                </a:solidFill>
                <a:latin typeface="Linux Libertine"/>
              </a:rPr>
              <a:t>Javascript</a:t>
            </a:r>
            <a:r>
              <a:rPr lang="pt-BR" sz="2000" dirty="0">
                <a:solidFill>
                  <a:srgbClr val="000000"/>
                </a:solidFill>
                <a:latin typeface="Linux Libertine"/>
              </a:rPr>
              <a:t> e é amplamente conhecido e utilizado</a:t>
            </a:r>
            <a:r>
              <a:rPr lang="pt-BR" sz="2000" dirty="0" smtClean="0">
                <a:solidFill>
                  <a:srgbClr val="000000"/>
                </a:solidFill>
                <a:latin typeface="Linux Libertine"/>
              </a:rPr>
              <a:t>.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”</a:t>
            </a:r>
          </a:p>
          <a:p>
            <a:pPr lvl="0" defTabSz="914400">
              <a:spcBef>
                <a:spcPct val="20000"/>
              </a:spcBef>
            </a:pPr>
            <a:endParaRPr lang="pt-BR" sz="2400" dirty="0">
              <a:solidFill>
                <a:prstClr val="black"/>
              </a:solidFill>
              <a:latin typeface="Calibri"/>
            </a:endParaRPr>
          </a:p>
          <a:p>
            <a:pPr lvl="0" defTabSz="914400">
              <a:spcBef>
                <a:spcPct val="20000"/>
              </a:spcBef>
            </a:pPr>
            <a:endParaRPr lang="pt-BR" sz="2400" dirty="0" smtClean="0">
              <a:solidFill>
                <a:prstClr val="black"/>
              </a:solidFill>
              <a:latin typeface="Calibri"/>
            </a:endParaRPr>
          </a:p>
          <a:p>
            <a:pPr lvl="0" defTabSz="914400">
              <a:spcBef>
                <a:spcPct val="20000"/>
              </a:spcBef>
            </a:pPr>
            <a:endParaRPr lang="pt-BR" sz="2400" dirty="0">
              <a:solidFill>
                <a:prstClr val="black"/>
              </a:solidFill>
              <a:latin typeface="Calibri"/>
            </a:endParaRPr>
          </a:p>
          <a:p>
            <a:pPr lvl="0" defTabSz="914400">
              <a:spcBef>
                <a:spcPct val="20000"/>
              </a:spcBef>
            </a:pPr>
            <a:r>
              <a:rPr lang="pt-BR" dirty="0">
                <a:solidFill>
                  <a:prstClr val="black"/>
                </a:solidFill>
                <a:latin typeface="Calibri"/>
              </a:rPr>
              <a:t>1 - http://www.w3c.br/cursos/html5/conteudo/</a:t>
            </a:r>
          </a:p>
          <a:p>
            <a:pPr lvl="0" defTabSz="914400">
              <a:spcBef>
                <a:spcPct val="20000"/>
              </a:spcBef>
            </a:pP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24" y="3210484"/>
            <a:ext cx="4904732" cy="36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96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25633" y="54153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07928" y="740664"/>
            <a:ext cx="48761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document.activeElement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document.addEventListener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document.adoptNode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document.anchors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document.applets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document.baseURI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document.body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document.close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document.cookie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document.createAttribute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document.createComment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document.createDocumentFragment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document.createElement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document.createTextNode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document.doctype</a:t>
            </a:r>
            <a:endParaRPr lang="pt-B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document.inputEncoding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document.lastModified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document.links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document.normalize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document.normalizeDocument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document.open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document.querySelector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document.querySelectorAll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264816" y="638928"/>
            <a:ext cx="487613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document.doctype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document.documentElement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document.documentMode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document.documentURI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document.domain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document.domConfig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document.embeds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document.forms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document.getElementById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document.getElementsByClassName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document.getElementsByName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document.getElementsByTagName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document.hasFocus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document.head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document.images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document.implementation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document.importNode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  <a:endParaRPr lang="pt-B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document.readyState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document.referrer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document.removeEventListener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document.renameNode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document.scripts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document.strictErrorChecking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document.title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837072" y="435456"/>
            <a:ext cx="4876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document.URL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document.write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document.writeln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</p:txBody>
      </p:sp>
    </p:spTree>
    <p:extLst>
      <p:ext uri="{BB962C8B-B14F-4D97-AF65-F5344CB8AC3E}">
        <p14:creationId xmlns:p14="http://schemas.microsoft.com/office/powerpoint/2010/main" val="530495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Criando um função INIT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3" y="1369486"/>
            <a:ext cx="10800386" cy="40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709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getElementById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= Pegando elemento pelo ID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7" y="1296248"/>
            <a:ext cx="11032276" cy="47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19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getElementsByTagName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= Pegando elementos pela TAG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9" y="1265026"/>
            <a:ext cx="11101235" cy="45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3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getElementsByName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= Pegando elementos pelo atributo </a:t>
            </a: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name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" y="1265026"/>
            <a:ext cx="10580690" cy="52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13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getElementsByClassName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= Pegando elementos pelo atributo </a:t>
            </a: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class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9" y="1299690"/>
            <a:ext cx="10926430" cy="4305582"/>
          </a:xfrm>
          <a:prstGeom prst="rect">
            <a:avLst/>
          </a:prstGeom>
        </p:spPr>
      </p:pic>
      <p:sp>
        <p:nvSpPr>
          <p:cNvPr id="6" name="Explosão 1 5"/>
          <p:cNvSpPr/>
          <p:nvPr/>
        </p:nvSpPr>
        <p:spPr>
          <a:xfrm rot="13544805">
            <a:off x="10692834" y="4913880"/>
            <a:ext cx="2103120" cy="237174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17">
            <a:off x="11336903" y="5762118"/>
            <a:ext cx="814981" cy="8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59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5740" y="5257800"/>
            <a:ext cx="10690860" cy="914400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 Objects</a:t>
            </a:r>
            <a:endParaRPr lang="pt-BR" sz="6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15" y="0"/>
            <a:ext cx="8128000" cy="3810000"/>
          </a:xfrm>
          <a:prstGeom prst="rect">
            <a:avLst/>
          </a:prstGeom>
        </p:spPr>
      </p:pic>
      <p:pic>
        <p:nvPicPr>
          <p:cNvPr id="6" name="Espaço Reservado para Imagem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6" b="136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04150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querySelector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= Pegando elemento através de um query “.” Classe, “#” ID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xplosão 1 5"/>
          <p:cNvSpPr/>
          <p:nvPr/>
        </p:nvSpPr>
        <p:spPr>
          <a:xfrm rot="13544805">
            <a:off x="10692834" y="4913880"/>
            <a:ext cx="2103120" cy="237174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17">
            <a:off x="11336903" y="5762118"/>
            <a:ext cx="814981" cy="8149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0" y="1184821"/>
            <a:ext cx="10900409" cy="53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404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921871"/>
            <a:ext cx="30381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querySelectorAll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= Pegando elementos através de uma query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xplosão 1 5"/>
          <p:cNvSpPr/>
          <p:nvPr/>
        </p:nvSpPr>
        <p:spPr>
          <a:xfrm rot="13544805">
            <a:off x="10692834" y="4913880"/>
            <a:ext cx="2103120" cy="237174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17">
            <a:off x="11336903" y="5762118"/>
            <a:ext cx="814981" cy="8149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45" y="0"/>
            <a:ext cx="7040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5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Dataset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= </a:t>
            </a:r>
            <a:r>
              <a:rPr lang="pt-BR" sz="2000" dirty="0">
                <a:solidFill>
                  <a:srgbClr val="000000"/>
                </a:solidFill>
                <a:latin typeface="Linux Libertine"/>
              </a:rPr>
              <a:t>atribuir dados arbitrários a um elemento HTML qualquer, prefixando seus atributos com "</a:t>
            </a:r>
            <a:r>
              <a:rPr lang="pt-BR" sz="2000" dirty="0" smtClean="0">
                <a:solidFill>
                  <a:srgbClr val="000000"/>
                </a:solidFill>
                <a:latin typeface="Linux Libertine"/>
              </a:rPr>
              <a:t>data-“.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xplosão 1 5"/>
          <p:cNvSpPr/>
          <p:nvPr/>
        </p:nvSpPr>
        <p:spPr>
          <a:xfrm rot="13544805">
            <a:off x="10692834" y="4913880"/>
            <a:ext cx="2103120" cy="237174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17">
            <a:off x="11336903" y="5762118"/>
            <a:ext cx="814981" cy="81498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1" y="1494115"/>
            <a:ext cx="10058400" cy="53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54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Style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= pegando ou inserindo </a:t>
            </a: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css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nos elementos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3" y="1184821"/>
            <a:ext cx="10524038" cy="54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250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createElement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= Criando um novo elemento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3" y="1369486"/>
            <a:ext cx="10737909" cy="45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051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-24701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 - Eventos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1054685"/>
            <a:ext cx="2446117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onafterprint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onbeforeprint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onbeforeunload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onerror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script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onhashchange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onload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onmessage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onoffline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ononline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onpagehide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onpageshow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onpopstate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onresize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onstorage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onunload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5187" y="63216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472593" y="1061769"/>
            <a:ext cx="244611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onblur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onchange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oncontextmenu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onfocus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oninput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oninvalid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onreset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onsearch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onselect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onsubmit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" name="Conector reto 4"/>
          <p:cNvCxnSpPr/>
          <p:nvPr/>
        </p:nvCxnSpPr>
        <p:spPr>
          <a:xfrm flipH="1">
            <a:off x="2162438" y="813286"/>
            <a:ext cx="9262" cy="5587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372137" y="62862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ector reto 13"/>
          <p:cNvCxnSpPr/>
          <p:nvPr/>
        </p:nvCxnSpPr>
        <p:spPr>
          <a:xfrm flipH="1">
            <a:off x="4360808" y="813286"/>
            <a:ext cx="9262" cy="5587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4753958" y="997952"/>
            <a:ext cx="244611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onkeydown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onkeypress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onkeyup</a:t>
            </a:r>
            <a:endParaRPr lang="pt-BR" sz="2000" dirty="0">
              <a:solidFill>
                <a:prstClr val="black"/>
              </a:solidFill>
              <a:latin typeface="Calibri"/>
            </a:endParaRPr>
          </a:p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onclick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ondblclick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ondrag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ondragend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ondragenter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ondragleave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ondragover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ondragstart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ondrop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onmousedown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onmousemove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onmouseout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onmouseover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39955" y="991968"/>
            <a:ext cx="244611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onmouseup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onmousewheel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onscroll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onwheel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663443" y="61132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 </a:t>
            </a:r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Mouse </a:t>
            </a:r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ector reto 17"/>
          <p:cNvCxnSpPr/>
          <p:nvPr/>
        </p:nvCxnSpPr>
        <p:spPr>
          <a:xfrm flipH="1">
            <a:off x="8117402" y="813286"/>
            <a:ext cx="9262" cy="5587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8380340" y="980658"/>
            <a:ext cx="292496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oncopy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oncut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</a:t>
            </a: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npaste</a:t>
            </a:r>
            <a:endParaRPr lang="pt-BR" sz="2000" dirty="0" smtClean="0">
              <a:solidFill>
                <a:prstClr val="black"/>
              </a:solidFill>
              <a:latin typeface="Calibri"/>
            </a:endParaRP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onabort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onemptied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onended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onerror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onloadeddata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onloadedmetadata</a:t>
            </a:r>
            <a:endParaRPr lang="pt-BR" sz="2000" dirty="0">
              <a:solidFill>
                <a:prstClr val="black"/>
              </a:solidFill>
              <a:latin typeface="Calibri"/>
            </a:endParaRP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onloadstart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onpause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onplay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onplaying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onprogress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onratechange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 lvl="0" defTabSz="914400">
              <a:spcBef>
                <a:spcPct val="20000"/>
              </a:spcBef>
            </a:pPr>
            <a:r>
              <a:rPr lang="pt-BR" sz="2000" dirty="0" err="1">
                <a:solidFill>
                  <a:prstClr val="black"/>
                </a:solidFill>
                <a:latin typeface="Calibri"/>
              </a:rPr>
              <a:t>onseeked</a:t>
            </a:r>
            <a:r>
              <a:rPr lang="pt-BR" sz="2000" dirty="0">
                <a:solidFill>
                  <a:prstClr val="black"/>
                </a:solidFill>
                <a:latin typeface="Calibri"/>
              </a:rPr>
              <a:t>	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35238" y="668572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Clipboard </a:t>
            </a:r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Explosão 1 20"/>
          <p:cNvSpPr/>
          <p:nvPr/>
        </p:nvSpPr>
        <p:spPr>
          <a:xfrm rot="13544805">
            <a:off x="10692834" y="4913880"/>
            <a:ext cx="2103120" cy="237174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17">
            <a:off x="11336903" y="5762118"/>
            <a:ext cx="814981" cy="8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1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How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to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use: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4300" y="142169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 - Eventos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2" y="1445723"/>
            <a:ext cx="10428222" cy="441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076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How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to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use: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4300" y="142169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 - Eventos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2" y="1370468"/>
            <a:ext cx="9338407" cy="50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538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17073" y="784711"/>
            <a:ext cx="9993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How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to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use: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4300" y="142169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#DOM - Eventos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3" y="1242588"/>
            <a:ext cx="9936426" cy="4958892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17072" y="6259247"/>
            <a:ext cx="1077858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ct val="20000"/>
              </a:spcBef>
            </a:pPr>
            <a:r>
              <a:rPr lang="pt-BR" sz="2000" dirty="0" err="1" smtClean="0">
                <a:solidFill>
                  <a:prstClr val="black"/>
                </a:solidFill>
                <a:latin typeface="Calibri"/>
              </a:rPr>
              <a:t>Obs</a:t>
            </a: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: Para o IE 8 ou inferior use  </a:t>
            </a:r>
            <a:r>
              <a:rPr lang="pt-BR" altLang="pt-BR" sz="2000" dirty="0" err="1" smtClean="0">
                <a:solidFill>
                  <a:srgbClr val="4D4E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pt-BR" altLang="pt-BR" sz="2000" dirty="0" err="1" smtClean="0">
                <a:solidFill>
                  <a:srgbClr val="99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t-BR" altLang="pt-BR" sz="2000" dirty="0" err="1" smtClean="0">
                <a:solidFill>
                  <a:srgbClr val="DD4A6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attachEvent</a:t>
            </a:r>
            <a:r>
              <a:rPr lang="pt-BR" altLang="pt-BR" sz="2000" dirty="0">
                <a:solidFill>
                  <a:srgbClr val="99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altLang="pt-BR" sz="2000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t-BR" altLang="pt-BR" sz="2000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pt-BR" altLang="pt-BR" sz="2000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pt-BR" altLang="pt-BR" sz="2000" dirty="0">
                <a:solidFill>
                  <a:srgbClr val="99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pt-BR" altLang="pt-BR" sz="2000" dirty="0">
                <a:solidFill>
                  <a:srgbClr val="4D4E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altLang="pt-BR" sz="2000" dirty="0" err="1" smtClean="0">
                <a:solidFill>
                  <a:srgbClr val="4D4E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pt-BR" altLang="pt-BR" sz="2000" dirty="0" smtClean="0">
                <a:solidFill>
                  <a:srgbClr val="4D4E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(){}</a:t>
            </a:r>
            <a:r>
              <a:rPr lang="pt-BR" altLang="pt-BR" sz="2000" dirty="0" smtClean="0">
                <a:solidFill>
                  <a:srgbClr val="99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pt-BR" altLang="pt-BR" sz="2800" dirty="0" smtClean="0"/>
              <a:t> </a:t>
            </a:r>
            <a:endParaRPr lang="pt-BR" altLang="pt-BR" sz="4400" dirty="0">
              <a:latin typeface="Arial" panose="020B0604020202020204" pitchFamily="34" charset="0"/>
            </a:endParaRPr>
          </a:p>
          <a:p>
            <a:pPr lvl="0" defTabSz="914400">
              <a:spcBef>
                <a:spcPct val="20000"/>
              </a:spcBef>
            </a:pPr>
            <a:r>
              <a:rPr lang="pt-BR" sz="2000" dirty="0" smtClean="0">
                <a:solidFill>
                  <a:prstClr val="black"/>
                </a:solidFill>
                <a:latin typeface="Calibri"/>
              </a:rPr>
              <a:t> </a:t>
            </a:r>
            <a:endParaRPr lang="pt-BR" sz="2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9675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0"/>
            <a:ext cx="1130530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" y="0"/>
            <a:ext cx="8572500" cy="6858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28" y="2994660"/>
            <a:ext cx="3066452" cy="288036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211830" y="3709368"/>
            <a:ext cx="5154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 smtClean="0">
                <a:solidFill>
                  <a:srgbClr val="FFFF00"/>
                </a:solidFill>
                <a:latin typeface="Gill Sans Ultra Bold" panose="020B0A02020104020203" pitchFamily="34" charset="0"/>
                <a:cs typeface="Arial" panose="020B0604020202020204" pitchFamily="34" charset="0"/>
              </a:rPr>
              <a:t>JavaScript</a:t>
            </a:r>
            <a:r>
              <a:rPr lang="pt-BR" sz="6000" dirty="0" smtClean="0">
                <a:solidFill>
                  <a:srgbClr val="FFFF00"/>
                </a:solidFill>
                <a:latin typeface="Gill Sans Ultra Bold" panose="020B0A02020104020203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pt-BR" sz="6000" dirty="0" smtClean="0">
                <a:solidFill>
                  <a:srgbClr val="FFFF00"/>
                </a:solidFill>
                <a:latin typeface="Gill Sans Ultra Bold" panose="020B0A02020104020203" pitchFamily="34" charset="0"/>
                <a:cs typeface="Arial" panose="020B0604020202020204" pitchFamily="34" charset="0"/>
              </a:rPr>
              <a:t>O.O.</a:t>
            </a:r>
            <a:endParaRPr lang="pt-BR" sz="6000" dirty="0">
              <a:solidFill>
                <a:srgbClr val="FFFF00"/>
              </a:solidFill>
              <a:latin typeface="Gill Sans Ultra Bold" panose="020B0A02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068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-0.00143 0.538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6242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#Lista de Objetos e suas funções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0" y="784711"/>
            <a:ext cx="275386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Array.prototype.concat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Array.prototype.every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Array.prototype.filter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Array.prototype.forEach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Array.prototype.indexOf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Array.prototype.join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Array.prototype.lastIndexOf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Array.prototype.map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Array.prototype.pop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Array.prototype.push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Array.prototype.reduce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Array.prototype.reduceRight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Array.prototype.reverse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Array.prototype.shift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Array.prototype.slice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Array.prototype.some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Array.prototype.sort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Array.prototype.splice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Array.prototype.toLocaleString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Array.prototype.toString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252525"/>
                </a:solidFill>
                <a:latin typeface="Arial" panose="020B0604020202020204" pitchFamily="34" charset="0"/>
              </a:rPr>
              <a:t>Array.prototype.unshift</a:t>
            </a:r>
            <a:endParaRPr lang="pt-BR" sz="1200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Boolean.prototype.constructor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Boolean.prototype.toString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Boolean.prototype.valueOf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Date.prototype.getDate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Date.prototype.getDay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Date.prototype.getFullYear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Date.prototype.getHours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Date.prototype.getMilliseconds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252525"/>
                </a:solidFill>
                <a:latin typeface="Arial" panose="020B0604020202020204" pitchFamily="34" charset="0"/>
              </a:rPr>
              <a:t>Date.prototype.getMinutes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534743" y="784711"/>
            <a:ext cx="306781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Date.prototype.getMonth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Date.prototype.getSeconds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Date.prototype.getTime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252525"/>
                </a:solidFill>
                <a:latin typeface="Arial" panose="020B0604020202020204" pitchFamily="34" charset="0"/>
              </a:rPr>
              <a:t>Date.prototype.getTimezoneOffset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Date.prototype.getUTCDate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Date.prototype.getUTCDay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Date.prototype.getUTCFullYear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Date.prototype.getUTCHours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252525"/>
                </a:solidFill>
                <a:latin typeface="Arial" panose="020B0604020202020204" pitchFamily="34" charset="0"/>
              </a:rPr>
              <a:t>Date.prototype.getUTCMilliseconds</a:t>
            </a:r>
            <a:endParaRPr lang="pt-BR" sz="1200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Date.prototype.getUTCMinutes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Date.prototype.getUTCMonth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252525"/>
                </a:solidFill>
                <a:latin typeface="Arial" panose="020B0604020202020204" pitchFamily="34" charset="0"/>
              </a:rPr>
              <a:t>Date.prototype.getUTCSeconds</a:t>
            </a:r>
            <a:endParaRPr lang="pt-BR" sz="1200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Date.prototype.getYear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Date.prototype.setDate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Date.prototype.setFullYear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Date.prototype.setHours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Date.prototype.setMilliseconds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Date.prototype.setMinutes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Date.prototype.setMonth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Date.prototype.setSeconds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Date.prototype.setTime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Date.prototype.setUTCDate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Date.prototype.setUTCFullYear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Date.prototype.setUTCHours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Date.prototype.setUTCMilliseconds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Date.prototype.setUTCMinutes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252525"/>
                </a:solidFill>
                <a:latin typeface="Arial" panose="020B0604020202020204" pitchFamily="34" charset="0"/>
              </a:rPr>
              <a:t>Date.prototype.setUTCMonth</a:t>
            </a:r>
            <a:endParaRPr lang="pt-BR" sz="1200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Date.prototype.setUTCSeconds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Date.prototype.setYear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Date.prototype.toDateString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Date.prototype.toGMTString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Date.prototype.toISOString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467727" y="784711"/>
            <a:ext cx="3025140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Date.prototype.toJSON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Date.prototype.toLocaleDateString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252525"/>
                </a:solidFill>
                <a:latin typeface="Arial" panose="020B0604020202020204" pitchFamily="34" charset="0"/>
              </a:rPr>
              <a:t>Date.prototype.toLocaleString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Date.prototype.toLocaleTimeString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Date.prototype.toString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Date.prototype.toTimeString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Date.prototype.toUTCString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 smtClean="0">
                <a:solidFill>
                  <a:srgbClr val="252525"/>
                </a:solidFill>
                <a:latin typeface="Arial" panose="020B0604020202020204" pitchFamily="34" charset="0"/>
              </a:rPr>
              <a:t>Date.prototype.valueOf</a:t>
            </a:r>
            <a:endParaRPr lang="pt-BR" sz="1200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Error.prototype.constructor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Error.prototype.message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Error.prototype.name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Error.prototype.toString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Function.prototype.apply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Function.prototype.bind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Function.prototype.call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Function.prototype.constructor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Function.prototype.toString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NativeError.prototype.constructor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NativeError.prototype.message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NativeError.prototype.name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Number.prototype.constructor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Number.prototype.toExponential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Number.prototype.toFixed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Number.prototype.toLocaleString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Number.prototype.toPrecision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Number.prototype.toString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Number.prototype.valueOf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Object.prototype.constructor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Object.prototype.hasOwnProperty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Object.prototype.isPrototypeOf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Object.prototype.propertyIsEnumerable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Object.prototype.toLocaleString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316414" y="769321"/>
            <a:ext cx="3025140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Object.prototype.toString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Object.prototype.valueOf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RegExp.prototype.constructor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RegExp.prototype.exec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RegExp.prototype.test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RegExp.prototype.toString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String.prototype.charAt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String.prototype.charCodeAt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String.prototype.concat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String.prototype.constructor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String.prototype.indexOf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String.prototype.lastIndexOf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String.prototype.localeCompare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String.prototype.match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String.prototype.replace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String.prototype.search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String.prototype.slice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String.prototype.split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String.prototype.substr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String.prototype.substring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String.prototype.toLocaleLowerCase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String.prototype.toLocaleUpperCase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String.prototype.toLowerCase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String.prototype.toString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String.prototype.toUpperCase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String.prototype.trim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String.prototype.valueOf</a:t>
            </a:r>
            <a:endParaRPr lang="pt-BR" sz="1200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(Objeto global) 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eval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 (x)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(Objeto global) 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parseInt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 (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 , 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radix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(Objeto global) 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parseFloat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 (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string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(Objeto global) 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isNaN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 (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number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(Objeto global) 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isFinite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 (</a:t>
            </a:r>
            <a:r>
              <a:rPr lang="pt-BR" sz="1200" dirty="0" err="1">
                <a:solidFill>
                  <a:srgbClr val="252525"/>
                </a:solidFill>
                <a:latin typeface="Arial" panose="020B0604020202020204" pitchFamily="34" charset="0"/>
              </a:rPr>
              <a:t>number</a:t>
            </a:r>
            <a:r>
              <a:rPr lang="pt-BR" sz="1200" dirty="0">
                <a:solidFill>
                  <a:srgbClr val="252525"/>
                </a:solidFill>
                <a:latin typeface="Arial" panose="020B060402020202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4368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3466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“A linguagem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suporta programação orientada a objetos (OOP). É mais apropriado dizer que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é uma linguagem capaz de simular muitos dos fundamentos de OOP, embora não plenamente alinhada com todos os conceitos de orientação a objeto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.”</a:t>
            </a: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(Maurício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Samy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–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Guia do Programador, 2010 )</a:t>
            </a: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48222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3010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difere-se de linguagens clássicas orientadas a objeto como Java e C++ principalmente por não possuir uma definição formal de classe.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0" y="2336304"/>
            <a:ext cx="7023680" cy="42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103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717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 </a:t>
            </a:r>
            <a:r>
              <a:rPr lang="en-US" sz="3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Instância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O operador unário new destina-se a criar uma instância de um objeto nativo ou de um objeto que tenha sido previamente definido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.</a:t>
            </a:r>
          </a:p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Exemplo:</a:t>
            </a:r>
          </a:p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	</a:t>
            </a:r>
            <a:r>
              <a:rPr lang="pt-BR" sz="2400" dirty="0" err="1">
                <a:solidFill>
                  <a:srgbClr val="0070C0"/>
                </a:solidFill>
                <a:latin typeface="Merriweather"/>
              </a:rPr>
              <a:t>NomeObjeto</a:t>
            </a:r>
            <a:r>
              <a:rPr lang="pt-BR" sz="2400" dirty="0">
                <a:solidFill>
                  <a:srgbClr val="0070C0"/>
                </a:solidFill>
                <a:latin typeface="Merriweather"/>
              </a:rPr>
              <a:t> = new construtor(</a:t>
            </a:r>
            <a:r>
              <a:rPr lang="pt-BR" sz="2400" dirty="0" err="1">
                <a:solidFill>
                  <a:srgbClr val="0070C0"/>
                </a:solidFill>
                <a:latin typeface="Merriweather"/>
              </a:rPr>
              <a:t>args</a:t>
            </a:r>
            <a:r>
              <a:rPr lang="pt-BR" sz="2400" dirty="0" smtClean="0">
                <a:solidFill>
                  <a:srgbClr val="0070C0"/>
                </a:solidFill>
                <a:latin typeface="Merriweather"/>
              </a:rPr>
              <a:t>);</a:t>
            </a:r>
          </a:p>
          <a:p>
            <a:endParaRPr lang="pt-BR" sz="2400" dirty="0">
              <a:solidFill>
                <a:srgbClr val="0070C0"/>
              </a:solidFill>
              <a:latin typeface="Merriweather"/>
            </a:endParaRPr>
          </a:p>
          <a:p>
            <a:r>
              <a:rPr lang="pt-BR" sz="2400" dirty="0" err="1">
                <a:solidFill>
                  <a:srgbClr val="0070C0"/>
                </a:solidFill>
                <a:latin typeface="Merriweather"/>
              </a:rPr>
              <a:t>NomeObjeto</a:t>
            </a:r>
            <a:r>
              <a:rPr lang="pt-BR" sz="2400" dirty="0">
                <a:latin typeface="Merriweather"/>
              </a:rPr>
              <a:t>: Nome escolhido do Objeto a Criar.</a:t>
            </a:r>
          </a:p>
          <a:p>
            <a:r>
              <a:rPr lang="pt-BR" sz="2400" dirty="0">
                <a:latin typeface="Merriweather"/>
              </a:rPr>
              <a:t>construtor: Expressão que </a:t>
            </a:r>
            <a:r>
              <a:rPr lang="pt-BR" sz="2400" dirty="0" err="1">
                <a:latin typeface="Merriweather"/>
              </a:rPr>
              <a:t>constitue</a:t>
            </a:r>
            <a:r>
              <a:rPr lang="pt-BR" sz="2400" dirty="0">
                <a:latin typeface="Merriweather"/>
              </a:rPr>
              <a:t> em uma função construtora, seguido de zero ou mais argumentos</a:t>
            </a:r>
          </a:p>
          <a:p>
            <a:endParaRPr lang="pt-BR" sz="2400" dirty="0" smtClean="0">
              <a:solidFill>
                <a:srgbClr val="0070C0"/>
              </a:solidFill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3889802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967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A palavra-chave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this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deve ser usada em uma função ou método com a finalidade de criar uma referência para o objeto que define o método. Isso quer dizer que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this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 deve estar contido no corpo da função.</a:t>
            </a:r>
          </a:p>
          <a:p>
            <a:endParaRPr lang="pt-BR" sz="2400" dirty="0" smtClean="0">
              <a:solidFill>
                <a:srgbClr val="202020"/>
              </a:solidFill>
              <a:latin typeface="Merriweather"/>
            </a:endParaRPr>
          </a:p>
          <a:p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Métodos 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em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são funções invocadas por objetos. </a:t>
            </a:r>
          </a:p>
          <a:p>
            <a:endParaRPr lang="pt-BR" sz="2400" dirty="0" smtClean="0">
              <a:solidFill>
                <a:srgbClr val="0070C0"/>
              </a:solidFill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9" y="2846071"/>
            <a:ext cx="8490871" cy="39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32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967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Acessando</a:t>
            </a:r>
          </a:p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Para acessar as propriedades ou métodos de um objeto você deve utilizar o operador “.” que deve ser precedido de uma referência ao objeto e sucedido pelo nome de uma de suas propriedades.</a:t>
            </a:r>
          </a:p>
          <a:p>
            <a:endParaRPr lang="pt-BR" sz="2400" dirty="0" smtClean="0">
              <a:solidFill>
                <a:srgbClr val="202020"/>
              </a:solidFill>
              <a:latin typeface="Merriweather"/>
            </a:endParaRPr>
          </a:p>
          <a:p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Exemplo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:</a:t>
            </a:r>
          </a:p>
          <a:p>
            <a:endParaRPr lang="pt-BR" sz="2400" dirty="0" smtClean="0">
              <a:solidFill>
                <a:srgbClr val="0070C0"/>
              </a:solidFill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1" y="3424095"/>
            <a:ext cx="10548977" cy="18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62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967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Diferente das linguagens clássicas orientadas a objeto,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permite que propriedades sejam adicionadas a qualquer momento durante a execução do código.</a:t>
            </a:r>
          </a:p>
          <a:p>
            <a:endParaRPr lang="pt-BR" sz="2400" dirty="0" smtClean="0">
              <a:solidFill>
                <a:srgbClr val="0070C0"/>
              </a:solidFill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538596"/>
            <a:ext cx="10124828" cy="27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31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6288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Modificadores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O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não é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tipado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, e não há modificadores de acesso em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. Contudo conseguimos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atraves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da sintaxe da linguagem simular o que seria um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metodo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privado declarando uma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variavel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, 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Exemplo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:</a:t>
            </a:r>
          </a:p>
          <a:p>
            <a:endParaRPr lang="pt-BR" sz="2400" dirty="0" smtClean="0">
              <a:solidFill>
                <a:srgbClr val="0070C0"/>
              </a:solidFill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4" y="2563738"/>
            <a:ext cx="7093406" cy="42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197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394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Constantes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A implementação atual de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const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é uma extensão do Mozilla específica e não faz parte do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ECMAScript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5. Ele é suportado no Firefox e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Chrome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(V8) e parcialmente suportada no Opera 9 + e Safari. Não é suportado no Internet Explorer 6-9, ou na visualização do Internet Explorer 10. A palavra-chave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const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atualmente declara a constante no escopo da função (como variáveis ​​declaradas com var).</a:t>
            </a:r>
            <a:br>
              <a:rPr lang="pt-BR" sz="2400" dirty="0">
                <a:solidFill>
                  <a:srgbClr val="202020"/>
                </a:solidFill>
                <a:latin typeface="Merriweather"/>
              </a:rPr>
            </a:br>
            <a:endParaRPr lang="pt-BR" sz="2400" dirty="0" smtClean="0">
              <a:solidFill>
                <a:srgbClr val="202020"/>
              </a:solidFill>
              <a:latin typeface="Merriweather"/>
            </a:endParaRPr>
          </a:p>
          <a:p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Exemplo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:</a:t>
            </a:r>
          </a:p>
          <a:p>
            <a:endParaRPr lang="pt-BR" sz="2400" dirty="0" smtClean="0">
              <a:solidFill>
                <a:srgbClr val="0070C0"/>
              </a:solidFill>
              <a:latin typeface="Merriweather"/>
            </a:endParaRPr>
          </a:p>
          <a:p>
            <a:r>
              <a:rPr lang="pt-BR" sz="2400" i="1" dirty="0" err="1">
                <a:solidFill>
                  <a:srgbClr val="0070C0"/>
                </a:solidFill>
                <a:latin typeface="Adobe Fan Heiti Std B" pitchFamily="34" charset="-128"/>
                <a:ea typeface="Adobe Fan Heiti Std B" pitchFamily="34" charset="-128"/>
              </a:rPr>
              <a:t>const</a:t>
            </a:r>
            <a:r>
              <a:rPr lang="pt-BR" sz="2400" i="1" dirty="0">
                <a:solidFill>
                  <a:srgbClr val="0070C0"/>
                </a:solidFill>
                <a:latin typeface="Adobe Fan Heiti Std B" pitchFamily="34" charset="-128"/>
                <a:ea typeface="Adobe Fan Heiti Std B" pitchFamily="34" charset="-128"/>
              </a:rPr>
              <a:t> </a:t>
            </a:r>
            <a:r>
              <a:rPr lang="pt-BR" sz="2400" i="1" dirty="0">
                <a:solidFill>
                  <a:srgbClr val="FF0000"/>
                </a:solidFill>
                <a:latin typeface="Adobe Fan Heiti Std B" pitchFamily="34" charset="-128"/>
                <a:ea typeface="Adobe Fan Heiti Std B" pitchFamily="34" charset="-128"/>
              </a:rPr>
              <a:t>numero</a:t>
            </a:r>
            <a:r>
              <a:rPr lang="pt-BR" sz="2400" i="1" dirty="0">
                <a:solidFill>
                  <a:schemeClr val="tx2"/>
                </a:solidFill>
                <a:latin typeface="Adobe Fan Heiti Std B" pitchFamily="34" charset="-128"/>
                <a:ea typeface="Adobe Fan Heiti Std B" pitchFamily="34" charset="-128"/>
              </a:rPr>
              <a:t> = 7;</a:t>
            </a:r>
          </a:p>
          <a:p>
            <a:endParaRPr lang="pt-BR" sz="2400" dirty="0" smtClean="0">
              <a:solidFill>
                <a:srgbClr val="0070C0"/>
              </a:solidFill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8313390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3305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Herança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Em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a herança ocorre por meio de objetos protótipos, que é referenciado pela propriedade </a:t>
            </a:r>
            <a:r>
              <a:rPr lang="pt-BR" sz="2400" b="1" dirty="0" err="1">
                <a:solidFill>
                  <a:srgbClr val="202020"/>
                </a:solidFill>
                <a:latin typeface="Merriweather"/>
              </a:rPr>
              <a:t>prototype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.</a:t>
            </a:r>
          </a:p>
          <a:p>
            <a:endParaRPr lang="pt-BR" sz="2400" dirty="0" smtClean="0">
              <a:solidFill>
                <a:srgbClr val="0070C0"/>
              </a:solidFill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6" y="1770523"/>
            <a:ext cx="8436814" cy="50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59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126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Polimorfismo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Em </a:t>
            </a:r>
            <a:r>
              <a:rPr lang="pt-BR" sz="2400" dirty="0" err="1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 a melhor forma de fazer Polimorfismo seria usando o método da Prototipagem , Exemplo:</a:t>
            </a:r>
          </a:p>
          <a:p>
            <a:endParaRPr lang="pt-BR" sz="2400" dirty="0" smtClean="0">
              <a:solidFill>
                <a:srgbClr val="0070C0"/>
              </a:solidFill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2" y="1803657"/>
            <a:ext cx="5317058" cy="4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6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#Objeto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99060" y="1151305"/>
            <a:ext cx="99936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>
                <a:solidFill>
                  <a:prstClr val="black"/>
                </a:solidFill>
                <a:latin typeface="Calibri"/>
              </a:rPr>
              <a:t>Utilizadas </a:t>
            </a:r>
            <a:r>
              <a:rPr lang="pt-BR" sz="3200" dirty="0">
                <a:solidFill>
                  <a:prstClr val="black"/>
                </a:solidFill>
                <a:latin typeface="Calibri"/>
              </a:rPr>
              <a:t>para manipulação de </a:t>
            </a:r>
            <a:r>
              <a:rPr lang="pt-BR" sz="3200" dirty="0" smtClean="0">
                <a:solidFill>
                  <a:prstClr val="black"/>
                </a:solidFill>
                <a:latin typeface="Calibri"/>
              </a:rPr>
              <a:t>textos</a:t>
            </a:r>
          </a:p>
          <a:p>
            <a:r>
              <a:rPr lang="pt-BR" sz="3200" dirty="0">
                <a:solidFill>
                  <a:prstClr val="black"/>
                </a:solidFill>
                <a:latin typeface="Calibri"/>
              </a:rPr>
              <a:t>armazena as </a:t>
            </a:r>
            <a:r>
              <a:rPr lang="pt-BR" sz="3200" dirty="0" err="1">
                <a:solidFill>
                  <a:prstClr val="black"/>
                </a:solidFill>
                <a:latin typeface="Calibri"/>
              </a:rPr>
              <a:t>Strings</a:t>
            </a:r>
            <a:r>
              <a:rPr lang="pt-BR" sz="3200" dirty="0">
                <a:solidFill>
                  <a:prstClr val="black"/>
                </a:solidFill>
                <a:latin typeface="Calibri"/>
              </a:rPr>
              <a:t> como objetos do tipo </a:t>
            </a:r>
            <a:r>
              <a:rPr lang="pt-BR" sz="3200" dirty="0" err="1">
                <a:solidFill>
                  <a:prstClr val="black"/>
                </a:solidFill>
                <a:latin typeface="Calibri"/>
              </a:rPr>
              <a:t>String</a:t>
            </a:r>
            <a:endParaRPr lang="pt-BR" sz="2400" dirty="0" smtClean="0">
              <a:solidFill>
                <a:srgbClr val="202020"/>
              </a:solidFill>
              <a:latin typeface="Merriweather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6" y="2399972"/>
            <a:ext cx="10451155" cy="21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039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968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Literais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61950" y="899845"/>
            <a:ext cx="99936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Os literais de objeto possibilitam criar e iniciar objetos de uma maneira diferente.</a:t>
            </a:r>
          </a:p>
          <a:p>
            <a:r>
              <a:rPr lang="pt-BR" sz="2400" dirty="0">
                <a:solidFill>
                  <a:srgbClr val="202020"/>
                </a:solidFill>
                <a:latin typeface="Merriweather"/>
              </a:rPr>
              <a:t>	Sendo um tipo de dado constituído por uma coleção de dados, ou seja, é uma unidade que armazena dados formatados em pares </a:t>
            </a:r>
            <a:r>
              <a:rPr lang="pt-BR" sz="2400" dirty="0">
                <a:solidFill>
                  <a:srgbClr val="0070C0"/>
                </a:solidFill>
                <a:latin typeface="Merriweather"/>
              </a:rPr>
              <a:t>nome/valor</a:t>
            </a:r>
            <a:r>
              <a:rPr lang="pt-BR" sz="2400" dirty="0">
                <a:solidFill>
                  <a:srgbClr val="202020"/>
                </a:solidFill>
                <a:latin typeface="Merriweather"/>
              </a:rPr>
              <a:t>, em definição formal, podemos dizer que é uma coleção não ordenada de propriedades e métodos constituída por pares nome/valor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. Literais de Objetos foram a base para criação do JSON(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Javascript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 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Object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 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Notation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) que usam o mesmo formato com diferença que seus ‘nomes’ são escritos como 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string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.</a:t>
            </a:r>
            <a:endParaRPr lang="pt-BR" sz="2400" dirty="0">
              <a:solidFill>
                <a:srgbClr val="202020"/>
              </a:solidFill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5802436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968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Literais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0" y="977280"/>
            <a:ext cx="7286570" cy="56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89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968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OO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Literais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3" y="1086582"/>
            <a:ext cx="9978204" cy="52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397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79" y="1033516"/>
            <a:ext cx="7957347" cy="5218694"/>
          </a:xfrm>
          <a:prstGeom prst="rect">
            <a:avLst/>
          </a:prstGeom>
        </p:spPr>
      </p:pic>
      <p:pic>
        <p:nvPicPr>
          <p:cNvPr id="9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267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21920" y="1357045"/>
            <a:ext cx="99936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Pegue a função 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assert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 criado na aula anterior, insira mais um parâmetro aonde recebera a descrição do teste e imprima em forma de lista no 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html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. Crie duas classes no 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css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 “.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pass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” para se o teste passar com a cor verde e “.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fail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” para se o teste não passar com a cor vermelha</a:t>
            </a:r>
          </a:p>
          <a:p>
            <a:endParaRPr lang="pt-BR" sz="2400" dirty="0" smtClean="0">
              <a:solidFill>
                <a:srgbClr val="202020"/>
              </a:solidFill>
              <a:latin typeface="Merriweather"/>
            </a:endParaRPr>
          </a:p>
          <a:p>
            <a:r>
              <a:rPr lang="pt-BR" sz="2400" b="0" i="0" dirty="0" smtClean="0">
                <a:solidFill>
                  <a:srgbClr val="202020"/>
                </a:solidFill>
                <a:effectLst/>
                <a:latin typeface="Merriweather"/>
              </a:rPr>
              <a:t>2.Crie um relógio e faça se atualizar a cada 100 milissegundos. Use o método </a:t>
            </a:r>
            <a:r>
              <a:rPr lang="pt-BR" sz="2400" b="0" i="0" dirty="0" err="1" smtClean="0">
                <a:solidFill>
                  <a:srgbClr val="202020"/>
                </a:solidFill>
                <a:effectLst/>
                <a:latin typeface="Merriweather"/>
              </a:rPr>
              <a:t>setInterval</a:t>
            </a:r>
            <a:endParaRPr lang="pt-BR" sz="2400" b="0" i="0" dirty="0" smtClean="0">
              <a:solidFill>
                <a:srgbClr val="202020"/>
              </a:solidFill>
              <a:effectLst/>
              <a:latin typeface="Merriweather"/>
            </a:endParaRPr>
          </a:p>
          <a:p>
            <a:endParaRPr lang="pt-BR" sz="2400" dirty="0">
              <a:solidFill>
                <a:srgbClr val="202020"/>
              </a:solidFill>
              <a:latin typeface="Merriweather"/>
            </a:endParaRPr>
          </a:p>
          <a:p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3. Crie uma lista de tarefas com </a:t>
            </a:r>
            <a:r>
              <a:rPr lang="pt-BR" sz="2400" dirty="0" err="1" smtClean="0">
                <a:solidFill>
                  <a:srgbClr val="202020"/>
                </a:solidFill>
                <a:latin typeface="Merriweather"/>
              </a:rPr>
              <a:t>ul</a:t>
            </a:r>
            <a:r>
              <a:rPr lang="pt-BR" sz="2400" dirty="0" smtClean="0">
                <a:solidFill>
                  <a:srgbClr val="202020"/>
                </a:solidFill>
                <a:latin typeface="Merriweather"/>
              </a:rPr>
              <a:t> e li, e quando eu clicar em cima da tarefa ele mude a cor para vermelho e coloque uma linha em cima do texto</a:t>
            </a:r>
            <a:endParaRPr lang="pt-BR" sz="2400" dirty="0">
              <a:solidFill>
                <a:srgbClr val="202020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8596237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3328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assert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2" y="1246376"/>
            <a:ext cx="10650267" cy="27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43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Resposta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1" y="732570"/>
            <a:ext cx="8259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872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Resposta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1" y="887732"/>
            <a:ext cx="7873312" cy="58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00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Resposta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46" y="784711"/>
            <a:ext cx="8921004" cy="58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285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#Objeto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3" y="784710"/>
            <a:ext cx="11102424" cy="57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17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2689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#Objeto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99060" y="784711"/>
            <a:ext cx="9993630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>
                <a:solidFill>
                  <a:prstClr val="black"/>
                </a:solidFill>
                <a:latin typeface="Calibri"/>
              </a:rPr>
              <a:t>Trata-se de automatizar a declaração de um grande número de dados;</a:t>
            </a:r>
          </a:p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>
                <a:solidFill>
                  <a:prstClr val="black"/>
                </a:solidFill>
                <a:latin typeface="Calibri"/>
              </a:rPr>
              <a:t> As variáveis assim declaradas se acessam através de um índice.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" y="2945302"/>
            <a:ext cx="11191879" cy="248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620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2689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#Objeto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99060" y="784711"/>
            <a:ext cx="9993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 err="1" smtClean="0">
                <a:solidFill>
                  <a:prstClr val="black"/>
                </a:solidFill>
                <a:latin typeface="Calibri"/>
              </a:rPr>
              <a:t>forEach</a:t>
            </a:r>
            <a:r>
              <a:rPr lang="pt-BR" sz="3200" dirty="0" smtClean="0">
                <a:solidFill>
                  <a:prstClr val="black"/>
                </a:solidFill>
                <a:latin typeface="Calibri"/>
              </a:rPr>
              <a:t>, </a:t>
            </a:r>
            <a:r>
              <a:rPr lang="pt-BR" sz="3200" dirty="0" err="1" smtClean="0">
                <a:solidFill>
                  <a:prstClr val="black"/>
                </a:solidFill>
                <a:latin typeface="Calibri"/>
              </a:rPr>
              <a:t>map</a:t>
            </a:r>
            <a:r>
              <a:rPr lang="pt-BR" sz="3200" dirty="0" smtClean="0">
                <a:solidFill>
                  <a:prstClr val="black"/>
                </a:solidFill>
                <a:latin typeface="Calibri"/>
              </a:rPr>
              <a:t> e </a:t>
            </a:r>
            <a:r>
              <a:rPr lang="pt-BR" sz="3200" dirty="0" err="1" smtClean="0">
                <a:solidFill>
                  <a:prstClr val="black"/>
                </a:solidFill>
                <a:latin typeface="Calibri"/>
              </a:rPr>
              <a:t>filter</a:t>
            </a:r>
            <a:r>
              <a:rPr lang="pt-BR" sz="3200" dirty="0" smtClean="0">
                <a:solidFill>
                  <a:prstClr val="black"/>
                </a:solidFill>
                <a:latin typeface="Calibri"/>
              </a:rPr>
              <a:t> ....</a:t>
            </a:r>
            <a:endParaRPr lang="pt-BR" sz="3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636"/>
            <a:ext cx="11305309" cy="48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517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2689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#Objeto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51" y="61038"/>
            <a:ext cx="522316" cy="5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99060" y="784711"/>
            <a:ext cx="99936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3200" dirty="0" smtClean="0">
                <a:solidFill>
                  <a:prstClr val="black"/>
                </a:solidFill>
                <a:latin typeface="Calibri"/>
              </a:rPr>
              <a:t>Inserir, pegar e deletar</a:t>
            </a:r>
            <a:endParaRPr lang="pt-BR" sz="3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" y="1712386"/>
            <a:ext cx="12147389" cy="28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58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5358</TotalTime>
  <Words>1295</Words>
  <Application>Microsoft Office PowerPoint</Application>
  <PresentationFormat>Widescreen</PresentationFormat>
  <Paragraphs>484</Paragraphs>
  <Slides>58</Slides>
  <Notes>53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8" baseType="lpstr">
      <vt:lpstr>Adobe Fan Heiti Std B</vt:lpstr>
      <vt:lpstr>Arial</vt:lpstr>
      <vt:lpstr>Calibri</vt:lpstr>
      <vt:lpstr>Century Schoolbook</vt:lpstr>
      <vt:lpstr>Consolas</vt:lpstr>
      <vt:lpstr>Gill Sans Ultra Bold</vt:lpstr>
      <vt:lpstr>Linux Libertine</vt:lpstr>
      <vt:lpstr>Merriweather</vt:lpstr>
      <vt:lpstr>Wingdings 2</vt:lpstr>
      <vt:lpstr>View</vt:lpstr>
      <vt:lpstr>Apresentação do PowerPoint</vt:lpstr>
      <vt:lpstr>Apresentação do PowerPoint</vt:lpstr>
      <vt:lpstr>Native Objects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Window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Document Object Model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Fabio Elisio</dc:creator>
  <cp:lastModifiedBy>Administrador</cp:lastModifiedBy>
  <cp:revision>282</cp:revision>
  <dcterms:created xsi:type="dcterms:W3CDTF">2015-02-22T11:31:18Z</dcterms:created>
  <dcterms:modified xsi:type="dcterms:W3CDTF">2015-04-28T16:51:29Z</dcterms:modified>
</cp:coreProperties>
</file>